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310" r:id="rId15"/>
    <p:sldId id="285" r:id="rId16"/>
    <p:sldId id="286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lang="de-DE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C53"/>
    <a:srgbClr val="091932"/>
    <a:srgbClr val="4EB7A0"/>
    <a:srgbClr val="25233F"/>
    <a:srgbClr val="6CD1D4"/>
    <a:srgbClr val="6EBEAF"/>
    <a:srgbClr val="7AC1A3"/>
    <a:srgbClr val="03462A"/>
    <a:srgbClr val="A0D0DC"/>
    <a:srgbClr val="44B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848A66-2804-1D43-A59B-B144EF859DA1}" v="58" dt="2020-01-02T11:51:54.704"/>
    <p1510:client id="{9EDB20B2-2055-794D-8B68-F06F7427DE4A}" v="61" dt="2020-01-02T12:18:25.709"/>
    <p1510:client id="{BA08EB90-BB83-9B43-8AB7-6C9B14B1003F}" v="59" dt="2020-01-02T13:48:41.559"/>
    <p1510:client id="{F51C518C-EA54-1740-8F5C-9A3F7388EEC5}" v="2" dt="2020-01-02T10:50:19.03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65"/>
    <p:restoredTop sz="94558"/>
  </p:normalViewPr>
  <p:slideViewPr>
    <p:cSldViewPr snapToGrid="0" snapToObjects="1">
      <p:cViewPr varScale="1">
        <p:scale>
          <a:sx n="62" d="100"/>
          <a:sy n="62" d="100"/>
        </p:scale>
        <p:origin x="1712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7FA3F9-E21F-1A46-BF05-C0D8930505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D55B74-C61E-FD46-8CB0-3FAA9E8B23D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r>
              <a:rPr lang="en-US"/>
              <a:t>1/2/20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5C96FE-0BA9-2047-A3C3-0347999F4F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63BB2E-B973-6E4F-910D-5CD30FB18F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C912625-B210-B74D-8B83-C5C4C4344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377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rtlCol="0"/>
          <a:lstStyle/>
          <a:p>
            <a:pPr rtl="0"/>
            <a:endParaRPr/>
          </a:p>
        </p:txBody>
      </p:sp>
    </p:spTree>
    <p:extLst>
      <p:ext uri="{BB962C8B-B14F-4D97-AF65-F5344CB8AC3E}">
        <p14:creationId xmlns:p14="http://schemas.microsoft.com/office/powerpoint/2010/main" val="112944262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697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2783232" y="-1718921"/>
            <a:ext cx="7701156" cy="7701156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6189" y="3551972"/>
            <a:ext cx="2373455" cy="334690"/>
          </a:xfrm>
        </p:spPr>
        <p:txBody>
          <a:bodyPr rtlCol="0"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 rtl="0"/>
            <a:r>
              <a:rPr lang="de-DE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18919" y="3748389"/>
            <a:ext cx="3368675" cy="2112962"/>
          </a:xfrm>
        </p:spPr>
        <p:txBody>
          <a:bodyPr rtlCol="0"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0439" y="298557"/>
            <a:ext cx="1477610" cy="292537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0867" y="651020"/>
            <a:ext cx="1013970" cy="156984"/>
          </a:xfrm>
          <a:solidFill>
            <a:schemeClr val="accent1"/>
          </a:solidFill>
        </p:spPr>
        <p:txBody>
          <a:bodyPr lIns="90000" rtlCol="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de-DE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7557024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6211873" y="6237288"/>
            <a:ext cx="249527" cy="431800"/>
          </a:xfrm>
          <a:noFill/>
        </p:spPr>
        <p:txBody>
          <a:bodyPr vert="eaVert" rtlCol="0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 rtl="0"/>
            <a:r>
              <a:rPr lang="de-DE" sz="800"/>
              <a:t>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1388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249" userDrawn="1">
          <p15:clr>
            <a:srgbClr val="FBAE40"/>
          </p15:clr>
        </p15:guide>
        <p15:guide id="5" pos="5511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90015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37">
            <a:extLst>
              <a:ext uri="{FF2B5EF4-FFF2-40B4-BE49-F238E27FC236}">
                <a16:creationId xmlns:a16="http://schemas.microsoft.com/office/drawing/2014/main" id="{4A1074AA-994C-3F43-8198-B5F6E9292174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3187649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FF6DA7B-AA74-F348-AADA-26B358FA15EB}"/>
              </a:ext>
            </a:extLst>
          </p:cNvPr>
          <p:cNvSpPr/>
          <p:nvPr userDrawn="1"/>
        </p:nvSpPr>
        <p:spPr>
          <a:xfrm>
            <a:off x="3219872" y="926938"/>
            <a:ext cx="6329309" cy="6329309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397183"/>
            <a:ext cx="2543213" cy="2418501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8819462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137">
            <a:extLst>
              <a:ext uri="{FF2B5EF4-FFF2-40B4-BE49-F238E27FC236}">
                <a16:creationId xmlns:a16="http://schemas.microsoft.com/office/drawing/2014/main" id="{55F54B87-D02E-1C4B-B430-1A031E607A33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528992" y="228400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2605678" y="2291561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4697478" y="2299118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01227A4-CD46-B44C-A20F-14FA82BF7757}"/>
              </a:ext>
            </a:extLst>
          </p:cNvPr>
          <p:cNvSpPr/>
          <p:nvPr userDrawn="1"/>
        </p:nvSpPr>
        <p:spPr>
          <a:xfrm>
            <a:off x="6785710" y="2306675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4AC4524-43C7-1846-BC6C-9DE97A9F25E2}"/>
              </a:ext>
            </a:extLst>
          </p:cNvPr>
          <p:cNvSpPr/>
          <p:nvPr userDrawn="1"/>
        </p:nvSpPr>
        <p:spPr>
          <a:xfrm>
            <a:off x="528992" y="4264973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14AE743-01E9-C64D-9ED8-A4704C173F87}"/>
              </a:ext>
            </a:extLst>
          </p:cNvPr>
          <p:cNvSpPr/>
          <p:nvPr userDrawn="1"/>
        </p:nvSpPr>
        <p:spPr>
          <a:xfrm>
            <a:off x="2605678" y="4272530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8402105-8288-0B4D-8FB9-BB2B7425DFA8}"/>
              </a:ext>
            </a:extLst>
          </p:cNvPr>
          <p:cNvSpPr/>
          <p:nvPr userDrawn="1"/>
        </p:nvSpPr>
        <p:spPr>
          <a:xfrm>
            <a:off x="4697478" y="4280087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13A953-E341-B64A-8EAC-98AF9EE7C33E}"/>
              </a:ext>
            </a:extLst>
          </p:cNvPr>
          <p:cNvSpPr/>
          <p:nvPr userDrawn="1"/>
        </p:nvSpPr>
        <p:spPr>
          <a:xfrm>
            <a:off x="6785710" y="4287644"/>
            <a:ext cx="1846998" cy="1846998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8638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604826" y="2821893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97052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785710" y="2821394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7786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603974" y="4870717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6200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784858" y="4870218"/>
            <a:ext cx="1847850" cy="719137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197721894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522677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CE353BCA-A7C7-E442-98D3-4C790427A845}"/>
              </a:ext>
            </a:extLst>
          </p:cNvPr>
          <p:cNvSpPr/>
          <p:nvPr userDrawn="1"/>
        </p:nvSpPr>
        <p:spPr>
          <a:xfrm>
            <a:off x="862474" y="2482655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1417EB-E2DF-1542-8FBB-C262CE790A4F}"/>
              </a:ext>
            </a:extLst>
          </p:cNvPr>
          <p:cNvSpPr/>
          <p:nvPr userDrawn="1"/>
        </p:nvSpPr>
        <p:spPr>
          <a:xfrm>
            <a:off x="3492302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0633E26-1904-0647-88DB-A6E82E59FBA3}"/>
              </a:ext>
            </a:extLst>
          </p:cNvPr>
          <p:cNvSpPr/>
          <p:nvPr userDrawn="1"/>
        </p:nvSpPr>
        <p:spPr>
          <a:xfrm>
            <a:off x="6120051" y="2462967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2474" y="3124819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1302" y="3124819"/>
            <a:ext cx="2161353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20051" y="3124819"/>
            <a:ext cx="2168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6421A7BA-E0FA-E74B-9DA7-FAEB267DF02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1309" y="1000702"/>
            <a:ext cx="5288503" cy="136928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291240670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399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992981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 userDrawn="1"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6EB16C26-1B54-B94B-8521-1347379F2D49}"/>
              </a:ext>
            </a:extLst>
          </p:cNvPr>
          <p:cNvSpPr/>
          <p:nvPr userDrawn="1"/>
        </p:nvSpPr>
        <p:spPr>
          <a:xfrm>
            <a:off x="528992" y="2102636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D30B9C6-576B-CC47-A54A-82F6EAFC9C45}"/>
              </a:ext>
            </a:extLst>
          </p:cNvPr>
          <p:cNvSpPr/>
          <p:nvPr userDrawn="1"/>
        </p:nvSpPr>
        <p:spPr>
          <a:xfrm>
            <a:off x="4697478" y="211775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C71D688-D381-8943-A6D8-B8066555AEAF}"/>
              </a:ext>
            </a:extLst>
          </p:cNvPr>
          <p:cNvSpPr/>
          <p:nvPr userDrawn="1"/>
        </p:nvSpPr>
        <p:spPr>
          <a:xfrm>
            <a:off x="528992" y="4423670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50D203A-C753-AC4D-9FE1-780644D34781}"/>
              </a:ext>
            </a:extLst>
          </p:cNvPr>
          <p:cNvSpPr/>
          <p:nvPr userDrawn="1"/>
        </p:nvSpPr>
        <p:spPr>
          <a:xfrm>
            <a:off x="4697478" y="4438784"/>
            <a:ext cx="1846998" cy="1846998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tx1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4438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84439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59563" y="2117501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59564" y="2482049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492951" y="4446092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492952" y="4810640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61151" y="4438784"/>
            <a:ext cx="2087562" cy="364548"/>
          </a:xfrm>
        </p:spPr>
        <p:txBody>
          <a:bodyPr rtlCol="0" anchor="ctr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61152" y="4803332"/>
            <a:ext cx="2087562" cy="1467585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83883497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 userDrawn="1"/>
        </p:nvSpPr>
        <p:spPr>
          <a:xfrm>
            <a:off x="702546" y="2802173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 userDrawn="1"/>
        </p:nvSpPr>
        <p:spPr>
          <a:xfrm>
            <a:off x="6890420" y="2792985"/>
            <a:ext cx="1553960" cy="1553960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3" name="Text Placeholder 16">
            <a:extLst>
              <a:ext uri="{FF2B5EF4-FFF2-40B4-BE49-F238E27FC236}">
                <a16:creationId xmlns:a16="http://schemas.microsoft.com/office/drawing/2014/main" id="{3A01B35B-3F26-7641-89AA-760B1719EC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</p:spTree>
    <p:extLst>
      <p:ext uri="{BB962C8B-B14F-4D97-AF65-F5344CB8AC3E}">
        <p14:creationId xmlns:p14="http://schemas.microsoft.com/office/powerpoint/2010/main" val="167727590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906BE840-FDFA-D549-99D9-5B513854ECE3}"/>
              </a:ext>
            </a:extLst>
          </p:cNvPr>
          <p:cNvSpPr/>
          <p:nvPr userDrawn="1"/>
        </p:nvSpPr>
        <p:spPr>
          <a:xfrm>
            <a:off x="6583043" y="2856508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553F85EB-DBE7-2E49-89CD-A68822D9C9A9}"/>
              </a:ext>
            </a:extLst>
          </p:cNvPr>
          <p:cNvSpPr txBox="1">
            <a:spLocks/>
          </p:cNvSpPr>
          <p:nvPr userDrawn="1"/>
        </p:nvSpPr>
        <p:spPr>
          <a:xfrm>
            <a:off x="6583043" y="3147960"/>
            <a:ext cx="2168715" cy="844010"/>
          </a:xfrm>
          <a:prstGeom prst="rect">
            <a:avLst/>
          </a:prstGeom>
        </p:spPr>
        <p:txBody>
          <a:bodyPr rtlCol="0"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rtl="0" hangingPunct="1"/>
            <a:r>
              <a:rPr lang="de-DE" spc="300"/>
              <a:t>MORE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42CC32-B9E9-144B-8B20-4EDD9EE7F2B8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AAC42-1093-6E42-A703-390FEB94CBE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16">
            <a:extLst>
              <a:ext uri="{FF2B5EF4-FFF2-40B4-BE49-F238E27FC236}">
                <a16:creationId xmlns:a16="http://schemas.microsoft.com/office/drawing/2014/main" id="{B25463AC-7B01-094D-BDA1-DC1BFF16A9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696466" y="3705785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03B76C55-A93D-E94D-952E-90B60E5359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9DDEBE8-69CB-684D-8843-AC589F7F8B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393618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E4862014-EB08-1A4F-9BF3-D9AD5594CEC6}"/>
              </a:ext>
            </a:extLst>
          </p:cNvPr>
          <p:cNvSpPr/>
          <p:nvPr userDrawn="1"/>
        </p:nvSpPr>
        <p:spPr>
          <a:xfrm>
            <a:off x="395669" y="2876196"/>
            <a:ext cx="2167715" cy="2167715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3E6F2F3-8AE9-8F44-ADBC-70FEE55EAC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5669" y="3147960"/>
            <a:ext cx="2167715" cy="844010"/>
          </a:xfrm>
        </p:spPr>
        <p:txBody>
          <a:bodyPr rtlCol="0"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 spc="300"/>
              <a:t>LESS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7F3BE7-159D-C945-BEA5-7E33B55F5A99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Less or more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8669D9A-0893-0443-9158-A5D90B7E782E}"/>
              </a:ext>
            </a:extLst>
          </p:cNvPr>
          <p:cNvSpPr/>
          <p:nvPr userDrawn="1"/>
        </p:nvSpPr>
        <p:spPr>
          <a:xfrm>
            <a:off x="2753805" y="1831313"/>
            <a:ext cx="3662084" cy="3662084"/>
          </a:xfrm>
          <a:prstGeom prst="ellipse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 dirty="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B8D2B5F7-8ECD-6441-9470-BFE49B42D58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8818" y="3728443"/>
            <a:ext cx="1924684" cy="1102949"/>
          </a:xfrm>
        </p:spPr>
        <p:txBody>
          <a:bodyPr rtlCol="0"/>
          <a:lstStyle>
            <a:lvl1pPr marL="0" indent="0" algn="ctr">
              <a:buFontTx/>
              <a:buNone/>
              <a:defRPr sz="4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07FAD99E-491B-EF40-94B0-BC27CED1773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46721" y="2558589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question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66B8386A-6642-8C4D-9AD1-6E0736CC36F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43942" y="4217663"/>
            <a:ext cx="3272300" cy="1102949"/>
          </a:xfrm>
        </p:spPr>
        <p:txBody>
          <a:bodyPr rtlCol="0"/>
          <a:lstStyle>
            <a:lvl1pPr marL="0" indent="0" algn="ctr">
              <a:buFontTx/>
              <a:buNone/>
              <a:defRPr sz="6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##</a:t>
            </a:r>
          </a:p>
        </p:txBody>
      </p:sp>
    </p:spTree>
    <p:extLst>
      <p:ext uri="{BB962C8B-B14F-4D97-AF65-F5344CB8AC3E}">
        <p14:creationId xmlns:p14="http://schemas.microsoft.com/office/powerpoint/2010/main" val="409637889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099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33" y="1092241"/>
            <a:ext cx="374317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7" y="1634592"/>
            <a:ext cx="7451863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736698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 userDrawn="1"/>
        </p:nvSpPr>
        <p:spPr>
          <a:xfrm>
            <a:off x="-1767807" y="-126373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5290496" cy="1595198"/>
          </a:xfrm>
        </p:spPr>
        <p:txBody>
          <a:bodyPr rtlCol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  <a:br>
              <a:rPr lang="en-US" dirty="0"/>
            </a:br>
            <a:r>
              <a:rPr lang="de-DE"/>
              <a:t>Insert - title </a:t>
            </a:r>
            <a:br>
              <a:rPr lang="en-US" dirty="0"/>
            </a:br>
            <a:r>
              <a:rPr lang="de-DE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9946" y="2850835"/>
            <a:ext cx="3542323" cy="354852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 userDrawn="1"/>
        </p:nvGrpSpPr>
        <p:grpSpPr>
          <a:xfrm>
            <a:off x="277041" y="3573435"/>
            <a:ext cx="1501076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 userDrawn="1"/>
        </p:nvGrpSpPr>
        <p:grpSpPr>
          <a:xfrm>
            <a:off x="3019628" y="3524348"/>
            <a:ext cx="1501076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 userDrawn="1"/>
        </p:nvGrpSpPr>
        <p:grpSpPr>
          <a:xfrm>
            <a:off x="5774315" y="3524348"/>
            <a:ext cx="1501076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8137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75080" y="3825466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26745" y="3819178"/>
            <a:ext cx="2265362" cy="896938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77121464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463" y="1095802"/>
            <a:ext cx="369408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 userDrawn="1"/>
        </p:nvSpPr>
        <p:spPr>
          <a:xfrm>
            <a:off x="395288" y="1634593"/>
            <a:ext cx="645843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 userDrawn="1"/>
        </p:nvGrpSpPr>
        <p:grpSpPr>
          <a:xfrm>
            <a:off x="395288" y="6073323"/>
            <a:ext cx="2079653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 userDrawn="1"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 userDrawn="1"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 userDrawn="1"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 userDrawn="1"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 rtl="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 userDrawn="1"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rtl="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 userDrawn="1"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200" b="1" i="0" u="none" strike="noStrike" cap="none" spc="300" normalizeH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 userDrawn="1"/>
        </p:nvSpPr>
        <p:spPr>
          <a:xfrm>
            <a:off x="533644" y="6288671"/>
            <a:ext cx="180294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38025105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6090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1000702"/>
            <a:ext cx="5296060" cy="94335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 userDrawn="1"/>
        </p:nvSpPr>
        <p:spPr>
          <a:xfrm>
            <a:off x="395289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 userDrawn="1"/>
        </p:nvSpPr>
        <p:spPr>
          <a:xfrm>
            <a:off x="3816433" y="1944061"/>
            <a:ext cx="306687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97579741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 userDrawn="1"/>
        </p:nvSpPr>
        <p:spPr>
          <a:xfrm>
            <a:off x="-2462890" y="-2587279"/>
            <a:ext cx="8459929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1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421934"/>
            <a:ext cx="5296060" cy="650074"/>
          </a:xfrm>
        </p:spPr>
        <p:txBody>
          <a:bodyPr rtlCol="0"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255253352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36000" y="-1473841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 userDrawn="1"/>
        </p:nvSpPr>
        <p:spPr>
          <a:xfrm>
            <a:off x="363538" y="1172036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</p:spTree>
    <p:extLst>
      <p:ext uri="{BB962C8B-B14F-4D97-AF65-F5344CB8AC3E}">
        <p14:creationId xmlns:p14="http://schemas.microsoft.com/office/powerpoint/2010/main" val="14899762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1481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799">
          <p15:clr>
            <a:srgbClr val="FFFFFF"/>
          </p15:clr>
        </p15:guide>
        <p15:guide id="11" pos="2880">
          <p15:clr>
            <a:srgbClr val="FFFFFF"/>
          </p15:clr>
        </p15:guide>
        <p15:guide id="12" pos="1565">
          <p15:clr>
            <a:srgbClr val="FFFFFF"/>
          </p15:clr>
        </p15:guide>
        <p15:guide id="13" pos="4195">
          <p15:clr>
            <a:srgbClr val="FFFFFF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49946" y="1026912"/>
            <a:ext cx="2801937" cy="359903"/>
          </a:xfrm>
        </p:spPr>
        <p:txBody>
          <a:bodyPr rtlCol="0"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49946" y="1276845"/>
            <a:ext cx="4086028" cy="128527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 userDrawn="1"/>
        </p:nvGrpSpPr>
        <p:grpSpPr>
          <a:xfrm>
            <a:off x="3106169" y="2577150"/>
            <a:ext cx="1501076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 userDrawn="1"/>
        </p:nvGrpSpPr>
        <p:grpSpPr>
          <a:xfrm>
            <a:off x="5849886" y="2517707"/>
            <a:ext cx="1501076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300"/>
              </a:pPr>
              <a:endParaRPr sz="650" dirty="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45810" y="2820462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 userDrawn="1"/>
        </p:nvGrpSpPr>
        <p:grpSpPr>
          <a:xfrm>
            <a:off x="351906" y="2566794"/>
            <a:ext cx="1501076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rtlCol="0" anchor="ctr">
              <a:noAutofit/>
            </a:bodyPr>
            <a:lstStyle/>
            <a:p>
              <a:pPr algn="ctr" rtl="0">
                <a:defRPr sz="100"/>
              </a:pPr>
              <a:endParaRPr sz="100" dirty="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rtlCol="0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pPr rtl="0"/>
              <a:r>
                <a:rPr lang="de-DE"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67919" y="2816324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63739" y="2820461"/>
            <a:ext cx="2278653" cy="1053385"/>
          </a:xfrm>
        </p:spPr>
        <p:txBody>
          <a:bodyPr rtlCol="0"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de-DE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1274915"/>
            <a:ext cx="4080793" cy="1287207"/>
          </a:xfrm>
        </p:spPr>
        <p:txBody>
          <a:bodyPr rtlCol="0"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4791544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4153" y="2149371"/>
            <a:ext cx="8286848" cy="2281237"/>
          </a:xfrm>
        </p:spPr>
        <p:txBody>
          <a:bodyPr rtlCol="0"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Todays learning, point number 1</a:t>
            </a:r>
          </a:p>
          <a:p>
            <a:pPr lvl="0" rtl="0"/>
            <a:r>
              <a:rPr lang="de-DE"/>
              <a:t>Todays learning, point number 2</a:t>
            </a:r>
          </a:p>
          <a:p>
            <a:pPr lvl="0" rtl="0"/>
            <a:r>
              <a:rPr lang="de-DE"/>
              <a:t>Todays learning, point number 3</a:t>
            </a:r>
          </a:p>
          <a:p>
            <a:pPr lvl="0" rtl="0"/>
            <a:r>
              <a:rPr lang="de-DE"/>
              <a:t>Todays learning, point number 4</a:t>
            </a:r>
          </a:p>
          <a:p>
            <a:pPr lvl="0" rtl="0"/>
            <a:r>
              <a:rPr lang="de-DE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 userDrawn="1"/>
        </p:nvSpPr>
        <p:spPr>
          <a:xfrm>
            <a:off x="329783" y="934433"/>
            <a:ext cx="5299023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3400" b="1" i="0" u="none" strike="noStrike" cap="none" spc="0" normalizeH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37309323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brief 1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1823659"/>
            <a:ext cx="4183063" cy="3613150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20409" y="5156433"/>
            <a:ext cx="2138363" cy="303212"/>
          </a:xfrm>
        </p:spPr>
        <p:txBody>
          <a:bodyPr rtlCol="0"/>
          <a:lstStyle>
            <a:lvl1pPr marL="0" indent="0" algn="ctr">
              <a:buNone/>
              <a:defRPr sz="2000" b="1" i="0">
                <a:solidFill>
                  <a:schemeClr val="accent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 userDrawn="1"/>
        </p:nvSpPr>
        <p:spPr>
          <a:xfrm>
            <a:off x="876784" y="1823659"/>
            <a:ext cx="3234800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 rtl="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84518"/>
            <a:ext cx="7426832" cy="708897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53958280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37">
            <a:extLst>
              <a:ext uri="{FF2B5EF4-FFF2-40B4-BE49-F238E27FC236}">
                <a16:creationId xmlns:a16="http://schemas.microsoft.com/office/drawing/2014/main" id="{32AC3A96-9A16-2444-A037-922EE73E7E3C}"/>
              </a:ext>
            </a:extLst>
          </p:cNvPr>
          <p:cNvSpPr>
            <a:spLocks noChangeAspect="1"/>
          </p:cNvSpPr>
          <p:nvPr userDrawn="1"/>
        </p:nvSpPr>
        <p:spPr>
          <a:xfrm>
            <a:off x="-1840888" y="-1528792"/>
            <a:ext cx="6488014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rtlCol="0" anchor="ctr"/>
          <a:lstStyle/>
          <a:p>
            <a:pPr rtl="0"/>
            <a:endParaRPr sz="450" dirty="0"/>
          </a:p>
        </p:txBody>
      </p:sp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34129720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 userDrawn="1">
          <p15:clr>
            <a:srgbClr val="FFFFFF"/>
          </p15:clr>
        </p15:guide>
        <p15:guide id="3" pos="5511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 userDrawn="1">
          <p15:clr>
            <a:srgbClr val="FFFFFF"/>
          </p15:clr>
        </p15:guide>
        <p15:guide id="12" pos="4150" userDrawn="1">
          <p15:clr>
            <a:srgbClr val="FFFFFF"/>
          </p15:clr>
        </p15:guide>
        <p15:guide id="13" pos="1565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045075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395289" y="873125"/>
            <a:ext cx="8353424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15063"/>
            <a:ext cx="3708400" cy="273845"/>
          </a:xfrm>
        </p:spPr>
        <p:txBody>
          <a:bodyPr rtlCol="0"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09" y="361950"/>
            <a:ext cx="1104891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436" y="358902"/>
            <a:ext cx="38381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9056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249">
          <p15:clr>
            <a:srgbClr val="FFFFFF"/>
          </p15:clr>
        </p15:guide>
        <p15:guide id="3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10" orient="horz" pos="686">
          <p15:clr>
            <a:srgbClr val="FFFFFF"/>
          </p15:clr>
        </p15:guide>
        <p15:guide id="11" pos="2880">
          <p15:clr>
            <a:srgbClr val="FFFFFF"/>
          </p15:clr>
        </p15:guide>
        <p15:guide id="12" pos="4150">
          <p15:clr>
            <a:srgbClr val="FFFFFF"/>
          </p15:clr>
        </p15:guide>
        <p15:guide id="13" pos="1565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page 3">
    <p:bg>
      <p:bgPr>
        <a:solidFill>
          <a:srgbClr val="0919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395289" y="873125"/>
            <a:ext cx="8360046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6" y="360916"/>
            <a:ext cx="1108359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369" y="360916"/>
            <a:ext cx="381966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438820"/>
            <a:ext cx="3708400" cy="241880"/>
          </a:xfrm>
        </p:spPr>
        <p:txBody>
          <a:bodyPr rtlCol="0"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pPr rtl="0"/>
            <a:r>
              <a:rPr lang="de-DE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4153" y="992610"/>
            <a:ext cx="5296060" cy="1102949"/>
          </a:xfrm>
        </p:spPr>
        <p:txBody>
          <a:bodyPr rtlCol="0"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 rtl="0"/>
            <a:r>
              <a:rPr lang="de-DE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3538" y="2149372"/>
            <a:ext cx="6224587" cy="2281236"/>
          </a:xfrm>
        </p:spPr>
        <p:txBody>
          <a:bodyPr rtlCol="0"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de-DE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55599342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249">
          <p15:clr>
            <a:srgbClr val="FFFFFF"/>
          </p15:clr>
        </p15:guide>
        <p15:guide id="4" pos="5511">
          <p15:clr>
            <a:srgbClr val="FFFFFF"/>
          </p15:clr>
        </p15:guide>
        <p15:guide id="7" orient="horz" pos="420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2880">
          <p15:clr>
            <a:srgbClr val="FFFFFF"/>
          </p15:clr>
        </p15:guide>
        <p15:guide id="11" pos="1565">
          <p15:clr>
            <a:srgbClr val="FFFFFF"/>
          </p15:clr>
        </p15:guide>
        <p15:guide id="12" pos="4195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/>
          <a:p>
            <a:pPr rtl="0"/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/>
          <a:lstStyle/>
          <a:p>
            <a:pPr rtl="0"/>
            <a:r>
              <a:t>Body Level One</a:t>
            </a:r>
          </a:p>
          <a:p>
            <a:pPr lvl="1" rtl="0"/>
            <a:r>
              <a:t>Body Level Two</a:t>
            </a:r>
          </a:p>
          <a:p>
            <a:pPr lvl="2" rtl="0"/>
            <a:r>
              <a:t>Body Level Three</a:t>
            </a:r>
          </a:p>
          <a:p>
            <a:pPr lvl="3" rtl="0"/>
            <a:r>
              <a:t>Body Level Four</a:t>
            </a:r>
          </a:p>
          <a:p>
            <a:pPr lvl="4" rtl="0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1101" y="6264017"/>
            <a:ext cx="18209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rtlCol="0" anchor="ctr">
            <a:spAutoFit/>
          </a:bodyPr>
          <a:lstStyle>
            <a:lvl1pPr algn="r">
              <a:defRPr sz="600"/>
            </a:lvl1pPr>
          </a:lstStyle>
          <a:p>
            <a:pPr rt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9" r:id="rId3"/>
    <p:sldLayoutId id="2147483673" r:id="rId4"/>
    <p:sldLayoutId id="2147483657" r:id="rId5"/>
    <p:sldLayoutId id="2147483656" r:id="rId6"/>
    <p:sldLayoutId id="2147483664" r:id="rId7"/>
    <p:sldLayoutId id="2147483678" r:id="rId8"/>
    <p:sldLayoutId id="2147483667" r:id="rId9"/>
    <p:sldLayoutId id="2147483679" r:id="rId10"/>
    <p:sldLayoutId id="2147483663" r:id="rId11"/>
    <p:sldLayoutId id="2147483658" r:id="rId12"/>
    <p:sldLayoutId id="2147483666" r:id="rId13"/>
    <p:sldLayoutId id="2147483662" r:id="rId14"/>
    <p:sldLayoutId id="2147483675" r:id="rId15"/>
    <p:sldLayoutId id="2147483676" r:id="rId16"/>
    <p:sldLayoutId id="2147483677" r:id="rId17"/>
    <p:sldLayoutId id="2147483669" r:id="rId18"/>
    <p:sldLayoutId id="2147483670" r:id="rId19"/>
    <p:sldLayoutId id="2147483671" r:id="rId20"/>
    <p:sldLayoutId id="2147483672" r:id="rId21"/>
    <p:sldLayoutId id="2147483680" r:id="rId22"/>
    <p:sldLayoutId id="2147483668" r:id="rId23"/>
    <p:sldLayoutId id="2147483674" r:id="rId24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>
            <a:extLst>
              <a:ext uri="{FF2B5EF4-FFF2-40B4-BE49-F238E27FC236}">
                <a16:creationId xmlns:a16="http://schemas.microsoft.com/office/drawing/2014/main" id="{0F52AEFE-C3A9-1940-8760-A81305123406}"/>
              </a:ext>
            </a:extLst>
          </p:cNvPr>
          <p:cNvSpPr/>
          <p:nvPr/>
        </p:nvSpPr>
        <p:spPr>
          <a:xfrm>
            <a:off x="2726914" y="-1944453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pPr rtl="0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58AEF7D-3B34-394C-90CE-76676DB3D8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/>
              <a:t>Lektion 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F29501-87BA-F841-890F-4F5B1DC029C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8919" y="3748389"/>
            <a:ext cx="3789618" cy="2112962"/>
          </a:xfrm>
        </p:spPr>
        <p:txBody>
          <a:bodyPr rtlCol="0"/>
          <a:lstStyle/>
          <a:p>
            <a:pPr rtl="0"/>
            <a:r>
              <a:rPr lang="de-DE" dirty="0"/>
              <a:t>Klassifizierung von Korallen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31286A-A9EA-0D46-9A23-F78169150D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0438" y="298557"/>
            <a:ext cx="2167398" cy="292537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Korallen der Meere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0D27A6-B684-974E-BCF1-9FAB803EB0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0866" y="651020"/>
            <a:ext cx="1277621" cy="136491"/>
          </a:xfrm>
          <a:solidFill>
            <a:schemeClr val="accent4"/>
          </a:solidFill>
        </p:spPr>
        <p:txBody>
          <a:bodyPr rtlCol="0"/>
          <a:lstStyle/>
          <a:p>
            <a:pPr rtl="0"/>
            <a:r>
              <a:rPr lang="de-DE" dirty="0"/>
              <a:t>Sachunterricht | 7-11</a:t>
            </a:r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9E67AFD-1D19-AE44-917B-003422E7A5D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1F987C-1EF5-7045-AF4F-96DAD61578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1" y="6225338"/>
            <a:ext cx="1337449" cy="460916"/>
          </a:xfrm>
          <a:prstGeom prst="rect">
            <a:avLst/>
          </a:prstGeom>
        </p:spPr>
      </p:pic>
      <p:sp>
        <p:nvSpPr>
          <p:cNvPr id="12" name="Shape 37">
            <a:extLst>
              <a:ext uri="{FF2B5EF4-FFF2-40B4-BE49-F238E27FC236}">
                <a16:creationId xmlns:a16="http://schemas.microsoft.com/office/drawing/2014/main" id="{007AFD11-9EA6-A648-A9EE-C5A4091138A8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 rtlCol="0"/>
          <a:lstStyle/>
          <a:p>
            <a:pPr rtl="0"/>
            <a:endParaRPr sz="450" b="1" dirty="0">
              <a:latin typeface="Century Gothic Bold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E07C83-CAF0-454B-871E-4D2181B2F09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983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975645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Wichtige Lebewesen auf dem Riff</a:t>
            </a:r>
          </a:p>
        </p:txBody>
      </p:sp>
      <p:pic>
        <p:nvPicPr>
          <p:cNvPr id="21" name="Picture 5" descr="cots">
            <a:extLst>
              <a:ext uri="{FF2B5EF4-FFF2-40B4-BE49-F238E27FC236}">
                <a16:creationId xmlns:a16="http://schemas.microsoft.com/office/drawing/2014/main" id="{286857E6-5735-4C4C-B284-E2FAAC8F0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5"/>
          <a:stretch>
            <a:fillRect/>
          </a:stretch>
        </p:blipFill>
        <p:spPr bwMode="auto">
          <a:xfrm>
            <a:off x="6155310" y="1974866"/>
            <a:ext cx="2033588" cy="1241425"/>
          </a:xfrm>
          <a:prstGeom prst="rect">
            <a:avLst/>
          </a:prstGeom>
          <a:noFill/>
          <a:ln w="25400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0D513877-E8A6-3246-BAF2-81CCAFAF67FE}"/>
              </a:ext>
            </a:extLst>
          </p:cNvPr>
          <p:cNvSpPr/>
          <p:nvPr/>
        </p:nvSpPr>
        <p:spPr>
          <a:xfrm>
            <a:off x="3486403" y="267709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B06C33A8-EE51-DB4D-90FD-742A08D32EEC}"/>
              </a:ext>
            </a:extLst>
          </p:cNvPr>
          <p:cNvSpPr/>
          <p:nvPr/>
        </p:nvSpPr>
        <p:spPr>
          <a:xfrm>
            <a:off x="3486403" y="3412335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B8114707-7ACF-B049-8C45-3FDBD03DD647}"/>
              </a:ext>
            </a:extLst>
          </p:cNvPr>
          <p:cNvSpPr/>
          <p:nvPr/>
        </p:nvSpPr>
        <p:spPr>
          <a:xfrm>
            <a:off x="3486403" y="422062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57F5F642-5D08-9B47-A21A-2EA387078E8F}"/>
              </a:ext>
            </a:extLst>
          </p:cNvPr>
          <p:cNvSpPr/>
          <p:nvPr/>
        </p:nvSpPr>
        <p:spPr>
          <a:xfrm>
            <a:off x="3486403" y="494535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76B9A1FD-D127-B14A-8902-2E840A7E7CAD}"/>
              </a:ext>
            </a:extLst>
          </p:cNvPr>
          <p:cNvSpPr/>
          <p:nvPr/>
        </p:nvSpPr>
        <p:spPr>
          <a:xfrm>
            <a:off x="3877050" y="4945351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5033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975645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Was macht einen guten Schlüssel aus?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5F371AB-2C47-8548-BD9E-7F931564CA8D}"/>
              </a:ext>
            </a:extLst>
          </p:cNvPr>
          <p:cNvSpPr/>
          <p:nvPr/>
        </p:nvSpPr>
        <p:spPr>
          <a:xfrm>
            <a:off x="3486403" y="2689577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359A333A-CAC0-9847-952E-EB741E05A911}"/>
              </a:ext>
            </a:extLst>
          </p:cNvPr>
          <p:cNvSpPr/>
          <p:nvPr/>
        </p:nvSpPr>
        <p:spPr>
          <a:xfrm>
            <a:off x="3486403" y="342186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78184E0A-62ED-1A48-99FA-1B20C97768D9}"/>
              </a:ext>
            </a:extLst>
          </p:cNvPr>
          <p:cNvSpPr/>
          <p:nvPr/>
        </p:nvSpPr>
        <p:spPr>
          <a:xfrm>
            <a:off x="3486403" y="421744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F2914954-1B6D-C941-AE9D-D6CA0EC889A6}"/>
              </a:ext>
            </a:extLst>
          </p:cNvPr>
          <p:cNvSpPr/>
          <p:nvPr/>
        </p:nvSpPr>
        <p:spPr>
          <a:xfrm>
            <a:off x="3486403" y="495204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9A8F67-7EAF-E143-BE27-1E1D113FE23D}"/>
              </a:ext>
            </a:extLst>
          </p:cNvPr>
          <p:cNvSpPr/>
          <p:nvPr/>
        </p:nvSpPr>
        <p:spPr>
          <a:xfrm>
            <a:off x="3883400" y="494282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44EDE68-3210-6442-BB4A-11B9EA99DEE1}"/>
              </a:ext>
            </a:extLst>
          </p:cNvPr>
          <p:cNvGrpSpPr>
            <a:grpSpLocks noChangeAspect="1"/>
          </p:cNvGrpSpPr>
          <p:nvPr/>
        </p:nvGrpSpPr>
        <p:grpSpPr>
          <a:xfrm>
            <a:off x="4226422" y="4097097"/>
            <a:ext cx="2589543" cy="2589750"/>
            <a:chOff x="4328969" y="4701081"/>
            <a:chExt cx="2954210" cy="2916233"/>
          </a:xfrm>
        </p:grpSpPr>
        <p:sp>
          <p:nvSpPr>
            <p:cNvPr id="36" name="Shape 210">
              <a:extLst>
                <a:ext uri="{FF2B5EF4-FFF2-40B4-BE49-F238E27FC236}">
                  <a16:creationId xmlns:a16="http://schemas.microsoft.com/office/drawing/2014/main" id="{C2591723-145B-044B-8940-9D80A9E14FA1}"/>
                </a:ext>
              </a:extLst>
            </p:cNvPr>
            <p:cNvSpPr/>
            <p:nvPr/>
          </p:nvSpPr>
          <p:spPr>
            <a:xfrm flipH="1" flipV="1">
              <a:off x="4328969" y="4701081"/>
              <a:ext cx="2954210" cy="29162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F972DA4-00A1-414A-8DCE-7C3A905D4AB0}"/>
                </a:ext>
              </a:extLst>
            </p:cNvPr>
            <p:cNvSpPr txBox="1"/>
            <p:nvPr/>
          </p:nvSpPr>
          <p:spPr>
            <a:xfrm>
              <a:off x="4832787" y="5485328"/>
              <a:ext cx="2147927" cy="13516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de-DE" sz="1800" b="1" u="none" strike="noStrike" cap="none" spc="0" normalizeH="0">
                  <a:ln>
                    <a:noFill/>
                  </a:ln>
                  <a:solidFill>
                    <a:srgbClr val="25243D"/>
                  </a:solidFill>
                  <a:effectLst/>
                  <a:uFillTx/>
                  <a:latin typeface="Century Gothic" panose="020B0502020202020204" pitchFamily="34" charset="0"/>
                  <a:sym typeface="Calibri"/>
                </a:rPr>
                <a:t>Benutze nur Fragen über beobachtbare Eigenschaften.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95CE33E-9CE2-024E-A3DA-81DB2A588163}"/>
              </a:ext>
            </a:extLst>
          </p:cNvPr>
          <p:cNvGrpSpPr>
            <a:grpSpLocks noChangeAspect="1"/>
          </p:cNvGrpSpPr>
          <p:nvPr/>
        </p:nvGrpSpPr>
        <p:grpSpPr>
          <a:xfrm>
            <a:off x="4961055" y="1630464"/>
            <a:ext cx="2271042" cy="2241846"/>
            <a:chOff x="5359338" y="1326203"/>
            <a:chExt cx="2402837" cy="2371947"/>
          </a:xfrm>
        </p:grpSpPr>
        <p:sp>
          <p:nvSpPr>
            <p:cNvPr id="39" name="Shape 210">
              <a:extLst>
                <a:ext uri="{FF2B5EF4-FFF2-40B4-BE49-F238E27FC236}">
                  <a16:creationId xmlns:a16="http://schemas.microsoft.com/office/drawing/2014/main" id="{459B5E26-D3A1-B846-8FD4-00113392C26D}"/>
                </a:ext>
              </a:extLst>
            </p:cNvPr>
            <p:cNvSpPr>
              <a:spLocks noChangeAspect="1"/>
            </p:cNvSpPr>
            <p:nvPr/>
          </p:nvSpPr>
          <p:spPr>
            <a:xfrm flipH="1">
              <a:off x="5359338" y="1326203"/>
              <a:ext cx="2402836" cy="2371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80" h="21589" extrusionOk="0">
                  <a:moveTo>
                    <a:pt x="9841" y="0"/>
                  </a:moveTo>
                  <a:cubicBezTo>
                    <a:pt x="7322" y="0"/>
                    <a:pt x="4803" y="1055"/>
                    <a:pt x="2882" y="3163"/>
                  </a:cubicBezTo>
                  <a:cubicBezTo>
                    <a:pt x="-961" y="7378"/>
                    <a:pt x="-961" y="14210"/>
                    <a:pt x="2882" y="18426"/>
                  </a:cubicBezTo>
                  <a:cubicBezTo>
                    <a:pt x="4817" y="20548"/>
                    <a:pt x="7357" y="21600"/>
                    <a:pt x="9893" y="21585"/>
                  </a:cubicBezTo>
                  <a:lnTo>
                    <a:pt x="9893" y="21589"/>
                  </a:lnTo>
                  <a:lnTo>
                    <a:pt x="19679" y="21589"/>
                  </a:lnTo>
                  <a:lnTo>
                    <a:pt x="16802" y="18419"/>
                  </a:lnTo>
                  <a:cubicBezTo>
                    <a:pt x="20639" y="14203"/>
                    <a:pt x="20637" y="7376"/>
                    <a:pt x="16796" y="3163"/>
                  </a:cubicBezTo>
                  <a:cubicBezTo>
                    <a:pt x="14875" y="1055"/>
                    <a:pt x="12359" y="0"/>
                    <a:pt x="9841" y="0"/>
                  </a:cubicBezTo>
                  <a:close/>
                </a:path>
              </a:pathLst>
            </a:custGeom>
            <a:solidFill>
              <a:srgbClr val="6CD1D4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rtl="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1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2A633A-CD48-1049-BDA5-FED1FFC63A0A}"/>
                </a:ext>
              </a:extLst>
            </p:cNvPr>
            <p:cNvSpPr txBox="1"/>
            <p:nvPr/>
          </p:nvSpPr>
          <p:spPr>
            <a:xfrm>
              <a:off x="5652282" y="1786383"/>
              <a:ext cx="2109893" cy="1200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rtl="0">
                <a:defRPr/>
              </a:pPr>
              <a:r>
                <a:rPr lang="de-DE" sz="1800" b="1" dirty="0">
                  <a:solidFill>
                    <a:srgbClr val="25243D"/>
                  </a:solidFill>
                  <a:latin typeface="Century Gothic" panose="020B0502020202020204" pitchFamily="34" charset="0"/>
                </a:rPr>
                <a:t>Schlüsselfragen müssen sich mit „ja“ oder „nein“ beantworten lassen.</a:t>
              </a:r>
              <a:endParaRPr lang="en-GB" sz="1800" b="1" dirty="0">
                <a:solidFill>
                  <a:srgbClr val="25243D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448140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057BFF-BC0D-8741-9808-0E5C97AC357F}"/>
              </a:ext>
            </a:extLst>
          </p:cNvPr>
          <p:cNvSpPr txBox="1"/>
          <p:nvPr/>
        </p:nvSpPr>
        <p:spPr>
          <a:xfrm>
            <a:off x="4742185" y="1842750"/>
            <a:ext cx="3831189" cy="372409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800" b="1" u="none" strike="noStrike" cap="none" spc="0" normalizeH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Fülle nun dein Tauchprotokoll aus: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de-DE" sz="2000" dirty="0">
              <a:solidFill>
                <a:schemeClr val="bg2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Beschreibe, was du gesehen hast, und wie du dich auf deinem ersten virtuellen Tauchgang gefühlt hast.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2000" b="1" dirty="0">
                <a:solidFill>
                  <a:schemeClr val="bg2"/>
                </a:solidFill>
              </a:rPr>
              <a:t>Mit welchen Wörtern würdest du den Lebensraum Korallen beschreiben?</a:t>
            </a:r>
            <a:endParaRPr kumimoji="0" lang="de-DE" sz="2000" b="1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sym typeface="Calibri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9"/>
          <a:stretch/>
        </p:blipFill>
        <p:spPr bwMode="auto">
          <a:xfrm>
            <a:off x="514350" y="1357313"/>
            <a:ext cx="3587204" cy="5052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416844" y="1557338"/>
            <a:ext cx="100012" cy="138112"/>
          </a:xfrm>
          <a:prstGeom prst="rect">
            <a:avLst/>
          </a:prstGeom>
          <a:solidFill>
            <a:schemeClr val="tx1"/>
          </a:solidFill>
          <a:ln w="12700" cap="flat">
            <a:solidFill>
              <a:schemeClr val="tx1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88533989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D30D503-855A-CB4C-8F8D-DBB81B2A9BE1}"/>
              </a:ext>
            </a:extLst>
          </p:cNvPr>
          <p:cNvSpPr txBox="1"/>
          <p:nvPr/>
        </p:nvSpPr>
        <p:spPr>
          <a:xfrm>
            <a:off x="1857840" y="5678747"/>
            <a:ext cx="5337044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93988" algn="l"/>
              </a:tabLst>
            </a:pP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Alle sonstigen Bilder und Fotos: </a:t>
            </a:r>
            <a:r>
              <a:rPr lang="de-DE" sz="1400" b="1">
                <a:solidFill>
                  <a:schemeClr val="bg2"/>
                </a:solidFill>
                <a:latin typeface="Century Gothic" panose="020B0502020202020204" pitchFamily="34" charset="0"/>
              </a:rPr>
              <a:t>	</a:t>
            </a:r>
            <a:r>
              <a:rPr lang="de-DE" sz="1400" b="1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XL Catlin Seaview Survey</a:t>
            </a:r>
          </a:p>
        </p:txBody>
      </p:sp>
      <p:sp>
        <p:nvSpPr>
          <p:cNvPr id="8" name="Title 8">
            <a:extLst>
              <a:ext uri="{FF2B5EF4-FFF2-40B4-BE49-F238E27FC236}">
                <a16:creationId xmlns:a16="http://schemas.microsoft.com/office/drawing/2014/main" id="{51F63E4D-6BBF-3E43-84DD-D801409E7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BA262C-9635-E54C-846D-212FC9AF722D}"/>
              </a:ext>
            </a:extLst>
          </p:cNvPr>
          <p:cNvSpPr txBox="1"/>
          <p:nvPr/>
        </p:nvSpPr>
        <p:spPr>
          <a:xfrm>
            <a:off x="449263" y="2222500"/>
            <a:ext cx="1332036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 rtl="0">
              <a:lnSpc>
                <a:spcPct val="150000"/>
              </a:lnSpc>
            </a:pPr>
            <a:r>
              <a:rPr lang="de-DE" sz="1600" u="sng">
                <a:solidFill>
                  <a:schemeClr val="bg2"/>
                </a:solidFill>
                <a:latin typeface="Century Gothic" panose="020B0502020202020204" pitchFamily="34" charset="0"/>
              </a:rPr>
              <a:t>Folie</a:t>
            </a:r>
            <a:r>
              <a:rPr lang="de-DE" sz="160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3, 5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3, 4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" panose="020B0502020202020204" pitchFamily="34" charset="0"/>
                <a:sym typeface="Calibri"/>
              </a:rPr>
              <a:t>3,</a:t>
            </a:r>
            <a:r>
              <a:rPr lang="de-DE" sz="1400">
                <a:solidFill>
                  <a:schemeClr val="bg2"/>
                </a:solidFill>
                <a:latin typeface="Century Gothic" panose="020B0502020202020204" pitchFamily="34" charset="0"/>
              </a:rPr>
              <a:t> 4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4207-782C-0543-B808-378CE4E770F5}"/>
              </a:ext>
            </a:extLst>
          </p:cNvPr>
          <p:cNvSpPr txBox="1"/>
          <p:nvPr/>
        </p:nvSpPr>
        <p:spPr>
          <a:xfrm>
            <a:off x="1857839" y="2226154"/>
            <a:ext cx="1799761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Foto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Seegras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Phytoplankton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Tritonshorn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Noddi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E3F5A-AE1E-514A-BEF1-A5CDC8832CE7}"/>
              </a:ext>
            </a:extLst>
          </p:cNvPr>
          <p:cNvSpPr txBox="1"/>
          <p:nvPr/>
        </p:nvSpPr>
        <p:spPr>
          <a:xfrm>
            <a:off x="3818021" y="2222500"/>
            <a:ext cx="3018961" cy="21236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u="sng">
                <a:solidFill>
                  <a:schemeClr val="bg2"/>
                </a:solidFill>
                <a:latin typeface="Century Gothic Bold"/>
              </a:rPr>
              <a:t>Quelle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NOAA</a:t>
            </a:r>
          </a:p>
          <a:p>
            <a:pPr defTabSz="457200" rtl="0">
              <a:lnSpc>
                <a:spcPct val="150000"/>
              </a:lnSpc>
            </a:pPr>
            <a:r>
              <a:rPr lang="de-DE" sz="1400" u="none" strike="noStrike" cap="none" spc="0" normalizeH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entury Gothic Bold"/>
                <a:sym typeface="Calibri"/>
              </a:rPr>
              <a:t>Digital Explorer</a:t>
            </a:r>
          </a:p>
          <a:p>
            <a:pPr defTabSz="457200" rtl="0">
              <a:lnSpc>
                <a:spcPct val="150000"/>
              </a:lnSpc>
            </a:pPr>
            <a:endParaRPr kumimoji="0" lang="en-US" sz="16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349E28-2A97-DD4B-BB35-7D3FD86FA126}"/>
              </a:ext>
            </a:extLst>
          </p:cNvPr>
          <p:cNvSpPr txBox="1"/>
          <p:nvPr/>
        </p:nvSpPr>
        <p:spPr>
          <a:xfrm>
            <a:off x="1857839" y="3984317"/>
            <a:ext cx="6187277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400">
                <a:solidFill>
                  <a:schemeClr val="bg2"/>
                </a:solidFill>
                <a:latin typeface="Century Gothic Bold"/>
              </a:rPr>
              <a:t>Alle sonstigen Bilder und Fotos: XL Catlin Seaview Survey</a:t>
            </a:r>
            <a:endParaRPr kumimoji="0" lang="en-US" sz="1400" u="none" strike="noStrike" cap="none" spc="0" normalizeH="0" baseline="0" dirty="0">
              <a:ln>
                <a:noFill/>
              </a:ln>
              <a:solidFill>
                <a:schemeClr val="bg2"/>
              </a:solidFill>
              <a:effectLst/>
              <a:uFillTx/>
              <a:latin typeface="Century Gothic Bold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70275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02ED9E68-44AF-814E-8A0D-2FA6671D6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14875AA-FDBE-4745-9E8D-FD76777448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78324" y="2820462"/>
            <a:ext cx="2789595" cy="1053385"/>
          </a:xfrm>
        </p:spPr>
        <p:txBody>
          <a:bodyPr rtlCol="0"/>
          <a:lstStyle/>
          <a:p>
            <a:pPr defTabSz="457200" rtl="0"/>
            <a:r>
              <a:rPr lang="de-DE" sz="1550" dirty="0">
                <a:solidFill>
                  <a:schemeClr val="bg2"/>
                </a:solidFill>
              </a:rPr>
              <a:t>Mache dir bewusst, dass sich Lebewesen auf Basis beobachtbarer Eigenschaften in Gruppen einteilen lassen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74CFCC-828E-194E-A4B6-B5824D515C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7919" y="2816324"/>
            <a:ext cx="2695820" cy="1053385"/>
          </a:xfrm>
        </p:spPr>
        <p:txBody>
          <a:bodyPr rtlCol="0"/>
          <a:lstStyle/>
          <a:p>
            <a:pPr defTabSz="457200" rtl="0"/>
            <a:r>
              <a:rPr lang="de-DE" sz="1550" dirty="0">
                <a:solidFill>
                  <a:schemeClr val="bg2"/>
                </a:solidFill>
              </a:rPr>
              <a:t>Verwende wissenschaftliche Begriffe zur Beschreibung von Gruppen von Lebewesen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47EA040D-E788-1D40-B7C8-468E2625019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63739" y="2820461"/>
            <a:ext cx="2519522" cy="1053385"/>
          </a:xfrm>
        </p:spPr>
        <p:txBody>
          <a:bodyPr rtlCol="0"/>
          <a:lstStyle/>
          <a:p>
            <a:pPr defTabSz="457200" rtl="0"/>
            <a:r>
              <a:rPr lang="de-DE" sz="1550">
                <a:solidFill>
                  <a:schemeClr val="bg2"/>
                </a:solidFill>
              </a:rPr>
              <a:t>Unterscheide und benenne Lebewesen mit Klassifikationsschlüsseln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9CD4DDFB-9CD1-9C4F-A3F0-ACB8028653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rtlCol="0"/>
          <a:lstStyle/>
          <a:p>
            <a:pPr rtl="0"/>
            <a:r>
              <a:rPr lang="de-DE" sz="3400"/>
              <a:t>Lernziele</a:t>
            </a:r>
          </a:p>
        </p:txBody>
      </p:sp>
    </p:spTree>
    <p:extLst>
      <p:ext uri="{BB962C8B-B14F-4D97-AF65-F5344CB8AC3E}">
        <p14:creationId xmlns:p14="http://schemas.microsoft.com/office/powerpoint/2010/main" val="287451791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&#10;&#10;Description automatically generated">
            <a:extLst>
              <a:ext uri="{FF2B5EF4-FFF2-40B4-BE49-F238E27FC236}">
                <a16:creationId xmlns:a16="http://schemas.microsoft.com/office/drawing/2014/main" id="{A87B493F-29EF-3845-9BE0-19D65ECFC8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36" y="2214864"/>
            <a:ext cx="3006710" cy="42595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809AAE6-210B-9C4B-B8DF-A7EDC1E710C3}"/>
              </a:ext>
            </a:extLst>
          </p:cNvPr>
          <p:cNvGrpSpPr/>
          <p:nvPr/>
        </p:nvGrpSpPr>
        <p:grpSpPr>
          <a:xfrm>
            <a:off x="4111331" y="2130784"/>
            <a:ext cx="4583407" cy="2593616"/>
            <a:chOff x="2225115" y="1290171"/>
            <a:chExt cx="6643688" cy="3497263"/>
          </a:xfrm>
        </p:grpSpPr>
        <p:sp>
          <p:nvSpPr>
            <p:cNvPr id="14" name="Text Box 2">
              <a:extLst>
                <a:ext uri="{FF2B5EF4-FFF2-40B4-BE49-F238E27FC236}">
                  <a16:creationId xmlns:a16="http://schemas.microsoft.com/office/drawing/2014/main" id="{906A622B-1F97-1F43-8120-0368455706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4778" y="12981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3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4A6D4E2E-26AC-D94B-92C2-F93D9EC0C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3215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2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6" name="Text Box 4">
              <a:extLst>
                <a:ext uri="{FF2B5EF4-FFF2-40B4-BE49-F238E27FC236}">
                  <a16:creationId xmlns:a16="http://schemas.microsoft.com/office/drawing/2014/main" id="{5BEC5987-E3E0-BE47-97A2-5A88F043C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890" y="1290171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1</a:t>
              </a:r>
              <a:endParaRPr kumimoji="0" lang="en-US" altLang="en-US" sz="1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17" name="AutoShape 5">
              <a:extLst>
                <a:ext uri="{FF2B5EF4-FFF2-40B4-BE49-F238E27FC236}">
                  <a16:creationId xmlns:a16="http://schemas.microsoft.com/office/drawing/2014/main" id="{8FCA4A21-7FCA-F44F-9E1B-2A26B685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5115" y="12901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8" name="AutoShape 6">
              <a:extLst>
                <a:ext uri="{FF2B5EF4-FFF2-40B4-BE49-F238E27FC236}">
                  <a16:creationId xmlns:a16="http://schemas.microsoft.com/office/drawing/2014/main" id="{AB44EB42-BA78-AC42-97CC-C9B4BB186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4615" y="1293346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19" name="AutoShape 7">
              <a:extLst>
                <a:ext uri="{FF2B5EF4-FFF2-40B4-BE49-F238E27FC236}">
                  <a16:creationId xmlns:a16="http://schemas.microsoft.com/office/drawing/2014/main" id="{3202865B-4B51-0C42-AB16-6DAAF6E34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6653" y="129652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0" name="Text Box 8">
              <a:extLst>
                <a:ext uri="{FF2B5EF4-FFF2-40B4-BE49-F238E27FC236}">
                  <a16:creationId xmlns:a16="http://schemas.microsoft.com/office/drawing/2014/main" id="{664BBD11-FEC9-D841-89EF-0AEE9E86B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60065" y="3114209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4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1" name="Text Box 9">
              <a:extLst>
                <a:ext uri="{FF2B5EF4-FFF2-40B4-BE49-F238E27FC236}">
                  <a16:creationId xmlns:a16="http://schemas.microsoft.com/office/drawing/2014/main" id="{4BD6896C-FEFA-044C-B515-8997D8AC4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4803" y="3114209"/>
              <a:ext cx="1476375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5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2" name="Text Box 10">
              <a:extLst>
                <a:ext uri="{FF2B5EF4-FFF2-40B4-BE49-F238E27FC236}">
                  <a16:creationId xmlns:a16="http://schemas.microsoft.com/office/drawing/2014/main" id="{FB6FCEF3-8BF6-E644-9D54-5AF71B27F6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7953" y="3122146"/>
              <a:ext cx="1474787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200" b="1" u="none" strike="noStrike" cap="none" normalizeH="0">
                  <a:ln>
                    <a:noFill/>
                  </a:ln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Gruppe 6</a:t>
              </a:r>
              <a:endParaRPr kumimoji="0" lang="en-US" altLang="en-US" sz="1800" b="1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23" name="AutoShape 11">
              <a:extLst>
                <a:ext uri="{FF2B5EF4-FFF2-40B4-BE49-F238E27FC236}">
                  <a16:creationId xmlns:a16="http://schemas.microsoft.com/office/drawing/2014/main" id="{AB41BB7B-EB55-BA40-B736-4937CE94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290" y="3106271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4" name="AutoShape 12">
              <a:extLst>
                <a:ext uri="{FF2B5EF4-FFF2-40B4-BE49-F238E27FC236}">
                  <a16:creationId xmlns:a16="http://schemas.microsoft.com/office/drawing/2014/main" id="{20909A4A-9C5F-2541-9708-CC4198ABF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790" y="3107859"/>
              <a:ext cx="1957388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  <p:sp>
          <p:nvSpPr>
            <p:cNvPr id="25" name="AutoShape 13">
              <a:extLst>
                <a:ext uri="{FF2B5EF4-FFF2-40B4-BE49-F238E27FC236}">
                  <a16:creationId xmlns:a16="http://schemas.microsoft.com/office/drawing/2014/main" id="{00CBDF9E-703B-C740-A113-B9B20EF5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9828" y="3111034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8A5CC0-1892-3F4C-88AB-FCED9F12EF9A}"/>
              </a:ext>
            </a:extLst>
          </p:cNvPr>
          <p:cNvCxnSpPr>
            <a:cxnSpLocks/>
          </p:cNvCxnSpPr>
          <p:nvPr/>
        </p:nvCxnSpPr>
        <p:spPr>
          <a:xfrm flipV="1">
            <a:off x="3457074" y="2619866"/>
            <a:ext cx="2654427" cy="692829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25DA293-8C07-744F-8432-C67EC3E1138D}"/>
              </a:ext>
            </a:extLst>
          </p:cNvPr>
          <p:cNvCxnSpPr>
            <a:cxnSpLocks/>
          </p:cNvCxnSpPr>
          <p:nvPr/>
        </p:nvCxnSpPr>
        <p:spPr>
          <a:xfrm flipV="1">
            <a:off x="3438059" y="4582246"/>
            <a:ext cx="1486867" cy="550093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B56101D-58B2-4642-8658-F06993A77ED1}"/>
              </a:ext>
            </a:extLst>
          </p:cNvPr>
          <p:cNvCxnSpPr>
            <a:cxnSpLocks/>
          </p:cNvCxnSpPr>
          <p:nvPr/>
        </p:nvCxnSpPr>
        <p:spPr>
          <a:xfrm flipV="1">
            <a:off x="3457074" y="3221026"/>
            <a:ext cx="1636294" cy="504532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DCC5EA8-7C43-6A4C-8080-190757C7AC40}"/>
              </a:ext>
            </a:extLst>
          </p:cNvPr>
          <p:cNvCxnSpPr>
            <a:cxnSpLocks/>
          </p:cNvCxnSpPr>
          <p:nvPr/>
        </p:nvCxnSpPr>
        <p:spPr>
          <a:xfrm flipV="1">
            <a:off x="3424228" y="3913855"/>
            <a:ext cx="1566466" cy="553088"/>
          </a:xfrm>
          <a:prstGeom prst="straightConnector1">
            <a:avLst/>
          </a:prstGeom>
          <a:ln w="57150">
            <a:solidFill>
              <a:srgbClr val="38D5D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6">
            <a:extLst>
              <a:ext uri="{FF2B5EF4-FFF2-40B4-BE49-F238E27FC236}">
                <a16:creationId xmlns:a16="http://schemas.microsoft.com/office/drawing/2014/main" id="{B9A604B0-7152-E846-8B3E-68EB66B49E41}"/>
              </a:ext>
            </a:extLst>
          </p:cNvPr>
          <p:cNvSpPr txBox="1">
            <a:spLocks/>
          </p:cNvSpPr>
          <p:nvPr/>
        </p:nvSpPr>
        <p:spPr>
          <a:xfrm>
            <a:off x="376667" y="1226040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Wie können wir das Leben auf dem Riff in Gruppen einteilen?</a:t>
            </a:r>
          </a:p>
        </p:txBody>
      </p:sp>
    </p:spTree>
    <p:extLst>
      <p:ext uri="{BB962C8B-B14F-4D97-AF65-F5344CB8AC3E}">
        <p14:creationId xmlns:p14="http://schemas.microsoft.com/office/powerpoint/2010/main" val="388252945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31" name="Title 16">
            <a:extLst>
              <a:ext uri="{FF2B5EF4-FFF2-40B4-BE49-F238E27FC236}">
                <a16:creationId xmlns:a16="http://schemas.microsoft.com/office/drawing/2014/main" id="{3FB35F3F-C9A0-7649-83C1-484099498044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Beispiel: die Einteilung von Leben auf dem Riff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1685F3F-94BF-BC4D-B8B3-1263189A205C}"/>
              </a:ext>
            </a:extLst>
          </p:cNvPr>
          <p:cNvGrpSpPr/>
          <p:nvPr/>
        </p:nvGrpSpPr>
        <p:grpSpPr>
          <a:xfrm>
            <a:off x="610382" y="2214163"/>
            <a:ext cx="7888312" cy="3596640"/>
            <a:chOff x="1334095" y="1451535"/>
            <a:chExt cx="4190965" cy="1679575"/>
          </a:xfrm>
        </p:grpSpPr>
        <p:sp>
          <p:nvSpPr>
            <p:cNvPr id="33" name="Text Box 3">
              <a:extLst>
                <a:ext uri="{FF2B5EF4-FFF2-40B4-BE49-F238E27FC236}">
                  <a16:creationId xmlns:a16="http://schemas.microsoft.com/office/drawing/2014/main" id="{5B9C2543-38A9-D94F-A65E-4A3ACA3E7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4685" y="145153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Gruppe 2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4" name="Text Box 4">
              <a:extLst>
                <a:ext uri="{FF2B5EF4-FFF2-40B4-BE49-F238E27FC236}">
                  <a16:creationId xmlns:a16="http://schemas.microsoft.com/office/drawing/2014/main" id="{A4A05F4B-6C26-6745-AECE-426FEE105C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9255" y="1470395"/>
              <a:ext cx="1474788" cy="55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2400" b="1" u="none" strike="noStrike" cap="none" normalizeH="0">
                  <a:ln>
                    <a:noFill/>
                  </a:ln>
                  <a:solidFill>
                    <a:srgbClr val="25243D"/>
                  </a:solidFill>
                  <a:effectLst/>
                  <a:latin typeface="Century Gothic" panose="020B0502020202020204" pitchFamily="34" charset="0"/>
                </a:rPr>
                <a:t>Gruppe 1</a:t>
              </a:r>
              <a:endParaRPr kumimoji="0" lang="en-US" altLang="en-US" sz="3600" b="1" u="none" strike="noStrike" cap="none" normalizeH="0" baseline="0" dirty="0">
                <a:ln>
                  <a:noFill/>
                </a:ln>
                <a:solidFill>
                  <a:srgbClr val="25243D"/>
                </a:solidFill>
                <a:effectLst/>
                <a:latin typeface="Century Gothic" panose="020B0502020202020204" pitchFamily="34" charset="0"/>
              </a:endParaRPr>
            </a:p>
          </p:txBody>
        </p:sp>
        <p:sp>
          <p:nvSpPr>
            <p:cNvPr id="35" name="AutoShape 5">
              <a:extLst>
                <a:ext uri="{FF2B5EF4-FFF2-40B4-BE49-F238E27FC236}">
                  <a16:creationId xmlns:a16="http://schemas.microsoft.com/office/drawing/2014/main" id="{1BA6B7F2-FEA9-1540-B896-C2358C835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409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 dirty="0"/>
            </a:p>
          </p:txBody>
        </p:sp>
        <p:sp>
          <p:nvSpPr>
            <p:cNvPr id="36" name="AutoShape 6">
              <a:extLst>
                <a:ext uri="{FF2B5EF4-FFF2-40B4-BE49-F238E27FC236}">
                  <a16:creationId xmlns:a16="http://schemas.microsoft.com/office/drawing/2014/main" id="{C684D837-7BE5-5547-B179-2B8383C6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6085" y="1454710"/>
              <a:ext cx="1958975" cy="1676400"/>
            </a:xfrm>
            <a:prstGeom prst="roundRect">
              <a:avLst>
                <a:gd name="adj" fmla="val 16667"/>
              </a:avLst>
            </a:prstGeom>
            <a:noFill/>
            <a:ln w="9525" algn="in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en-GB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12B5B1EE-6C65-3842-972E-C5C07820B45C}"/>
              </a:ext>
            </a:extLst>
          </p:cNvPr>
          <p:cNvSpPr txBox="1">
            <a:spLocks/>
          </p:cNvSpPr>
          <p:nvPr/>
        </p:nvSpPr>
        <p:spPr bwMode="auto">
          <a:xfrm>
            <a:off x="610382" y="5984875"/>
            <a:ext cx="3687219" cy="48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2400" b="1" dirty="0">
                <a:solidFill>
                  <a:srgbClr val="38D5D6"/>
                </a:solidFill>
                <a:latin typeface="Century Gothic" panose="020B0502020202020204" pitchFamily="34" charset="0"/>
              </a:rPr>
              <a:t>haben eine harte Hülle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9DC92553-31D0-6A4A-89FA-100ECBE9BACD}"/>
              </a:ext>
            </a:extLst>
          </p:cNvPr>
          <p:cNvSpPr txBox="1">
            <a:spLocks/>
          </p:cNvSpPr>
          <p:nvPr/>
        </p:nvSpPr>
        <p:spPr bwMode="auto">
          <a:xfrm>
            <a:off x="5029174" y="5984875"/>
            <a:ext cx="3251819" cy="482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rtl="0" eaLnBrk="1" hangingPunct="1">
              <a:spcBef>
                <a:spcPct val="0"/>
              </a:spcBef>
              <a:buFontTx/>
              <a:buNone/>
            </a:pPr>
            <a:r>
              <a:rPr lang="de-DE" sz="2400" b="1">
                <a:solidFill>
                  <a:srgbClr val="38D5D6"/>
                </a:solidFill>
                <a:latin typeface="Century Gothic" panose="020B0502020202020204" pitchFamily="34" charset="0"/>
              </a:rPr>
              <a:t>können fliegen</a:t>
            </a:r>
            <a:endParaRPr lang="en-GB" altLang="en-US" sz="2400" b="1" dirty="0">
              <a:solidFill>
                <a:srgbClr val="38D5D6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F8D856C-51F7-2044-B50E-73CC7A5FCD44}"/>
              </a:ext>
            </a:extLst>
          </p:cNvPr>
          <p:cNvSpPr/>
          <p:nvPr/>
        </p:nvSpPr>
        <p:spPr>
          <a:xfrm>
            <a:off x="2644060" y="2779773"/>
            <a:ext cx="1232710" cy="123271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310BC42-B28C-3F4D-B502-8FE628CCF8FA}"/>
              </a:ext>
            </a:extLst>
          </p:cNvPr>
          <p:cNvSpPr/>
          <p:nvPr/>
        </p:nvSpPr>
        <p:spPr>
          <a:xfrm>
            <a:off x="5195184" y="2780167"/>
            <a:ext cx="1232710" cy="123271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3F697EC5-615D-134F-833A-60D5C632A3AE}"/>
              </a:ext>
            </a:extLst>
          </p:cNvPr>
          <p:cNvSpPr/>
          <p:nvPr/>
        </p:nvSpPr>
        <p:spPr>
          <a:xfrm>
            <a:off x="920080" y="4331844"/>
            <a:ext cx="1232710" cy="123271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A1D80D4-3603-7949-BF89-5991F6C85F27}"/>
              </a:ext>
            </a:extLst>
          </p:cNvPr>
          <p:cNvSpPr/>
          <p:nvPr/>
        </p:nvSpPr>
        <p:spPr>
          <a:xfrm>
            <a:off x="920080" y="2757445"/>
            <a:ext cx="1232710" cy="1232710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92078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Welche Eigenschaften haben sie gemeinsam?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BBBB38D-FBF6-5C42-8529-A775C7E3C80A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C085C0-713F-3646-82DE-CFA3483BACAB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51BF14-5665-5149-9951-79910767E473}"/>
              </a:ext>
            </a:extLst>
          </p:cNvPr>
          <p:cNvSpPr txBox="1"/>
          <p:nvPr/>
        </p:nvSpPr>
        <p:spPr>
          <a:xfrm>
            <a:off x="1774213" y="4622790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Phytoplankton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7D2C2-1213-3641-8471-0E55CF6659FC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Seegras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33320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 dirty="0"/>
              <a:t>Welche Eigenschaften haben sie gemeinsam?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609C7D3-7FDF-AD44-8C09-C95BE2679AEF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64D2D5A-D4E7-0A44-960A-2C77651E8DED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B25974-CB98-1A4B-91A6-24E6917DE0F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Dornenkronenseestern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568927-8BDC-2B4D-86C9-534AEB0C2C52}"/>
              </a:ext>
            </a:extLst>
          </p:cNvPr>
          <p:cNvSpPr txBox="1"/>
          <p:nvPr/>
        </p:nvSpPr>
        <p:spPr>
          <a:xfrm>
            <a:off x="4857083" y="4609503"/>
            <a:ext cx="274409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 dirty="0">
                <a:solidFill>
                  <a:srgbClr val="25243D"/>
                </a:solidFill>
                <a:latin typeface="Century Gothic" panose="020B0502020202020204" pitchFamily="34" charset="0"/>
              </a:rPr>
              <a:t>Meeresnacktschnecke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657158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Welche Eigenschaften haben sie gemeinsam?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219935A-43AE-E04B-9DAA-58E606912600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9BC5302-48E8-9942-B201-F03316923B7E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CB3CA1F-3FBF-BE48-A24D-4F176E221A9A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Tigerhai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A683B6-5C7F-8B4A-BCE9-151BDB9AF048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Mantarochen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633683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15" name="Title 16">
            <a:extLst>
              <a:ext uri="{FF2B5EF4-FFF2-40B4-BE49-F238E27FC236}">
                <a16:creationId xmlns:a16="http://schemas.microsoft.com/office/drawing/2014/main" id="{2E6CA5CF-021C-864B-ACD3-B9A8D111BD28}"/>
              </a:ext>
            </a:extLst>
          </p:cNvPr>
          <p:cNvSpPr txBox="1">
            <a:spLocks/>
          </p:cNvSpPr>
          <p:nvPr/>
        </p:nvSpPr>
        <p:spPr>
          <a:xfrm>
            <a:off x="387177" y="13599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Welche Eigenschaften haben sie gemeinsam?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0705155-E1CA-EF48-8DE9-1C3E94488382}"/>
              </a:ext>
            </a:extLst>
          </p:cNvPr>
          <p:cNvSpPr/>
          <p:nvPr/>
        </p:nvSpPr>
        <p:spPr>
          <a:xfrm>
            <a:off x="1774213" y="2251966"/>
            <a:ext cx="2317416" cy="2317416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DC0CF99-A2AE-2144-98BB-D6FF80CA8C50}"/>
              </a:ext>
            </a:extLst>
          </p:cNvPr>
          <p:cNvSpPr/>
          <p:nvPr/>
        </p:nvSpPr>
        <p:spPr>
          <a:xfrm>
            <a:off x="5072983" y="2251966"/>
            <a:ext cx="2317416" cy="231741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877D0C-5B1A-6049-B58B-FB44FAF4F9E2}"/>
              </a:ext>
            </a:extLst>
          </p:cNvPr>
          <p:cNvSpPr txBox="1"/>
          <p:nvPr/>
        </p:nvSpPr>
        <p:spPr>
          <a:xfrm>
            <a:off x="1560875" y="4609503"/>
            <a:ext cx="274409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Delfin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788EE0-8A3F-FE4D-B20A-67C214B37FC1}"/>
              </a:ext>
            </a:extLst>
          </p:cNvPr>
          <p:cNvSpPr txBox="1"/>
          <p:nvPr/>
        </p:nvSpPr>
        <p:spPr>
          <a:xfrm>
            <a:off x="5072983" y="4609503"/>
            <a:ext cx="23174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800" b="1">
                <a:solidFill>
                  <a:srgbClr val="25243D"/>
                </a:solidFill>
                <a:latin typeface="Century Gothic" panose="020B0502020202020204" pitchFamily="34" charset="0"/>
              </a:rPr>
              <a:t>Papageifisch</a:t>
            </a:r>
            <a:endParaRPr kumimoji="0" lang="en-US" sz="1800" b="1" u="none" strike="noStrike" cap="none" spc="0" normalizeH="0" baseline="0" dirty="0">
              <a:ln>
                <a:noFill/>
              </a:ln>
              <a:solidFill>
                <a:srgbClr val="25243D"/>
              </a:solidFill>
              <a:effectLst/>
              <a:uFillTx/>
              <a:latin typeface="Century Gothic" panose="020B0502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595000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46" y="1920425"/>
            <a:ext cx="4975645" cy="473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8">
            <a:extLst>
              <a:ext uri="{FF2B5EF4-FFF2-40B4-BE49-F238E27FC236}">
                <a16:creationId xmlns:a16="http://schemas.microsoft.com/office/drawing/2014/main" id="{793F0535-1755-FB43-B877-E4E05FE605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Lektion 4: Klassifizierung von Korallen</a:t>
            </a:r>
          </a:p>
        </p:txBody>
      </p:sp>
      <p:sp>
        <p:nvSpPr>
          <p:cNvPr id="21" name="Title 16">
            <a:extLst>
              <a:ext uri="{FF2B5EF4-FFF2-40B4-BE49-F238E27FC236}">
                <a16:creationId xmlns:a16="http://schemas.microsoft.com/office/drawing/2014/main" id="{6AA2BF46-1974-824C-BADB-E944F4F65B22}"/>
              </a:ext>
            </a:extLst>
          </p:cNvPr>
          <p:cNvSpPr txBox="1">
            <a:spLocks/>
          </p:cNvSpPr>
          <p:nvPr/>
        </p:nvSpPr>
        <p:spPr>
          <a:xfrm>
            <a:off x="387177" y="1124212"/>
            <a:ext cx="8229600" cy="6672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rtlCol="0" anchor="ctr"/>
          <a:lstStyle>
            <a:lvl1pPr marL="0" marR="0" indent="0" algn="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algn="l" rtl="0" hangingPunct="1"/>
            <a:r>
              <a:rPr lang="de-DE" sz="3200"/>
              <a:t>Wichtige Lebewesen auf dem Riff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965B477-16F9-524B-9DA8-4B30B795D4D1}"/>
              </a:ext>
            </a:extLst>
          </p:cNvPr>
          <p:cNvSpPr/>
          <p:nvPr/>
        </p:nvSpPr>
        <p:spPr>
          <a:xfrm>
            <a:off x="3493478" y="2689799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E69D7D92-2F2A-1F43-B254-1B3A6D4A58E6}"/>
              </a:ext>
            </a:extLst>
          </p:cNvPr>
          <p:cNvSpPr/>
          <p:nvPr/>
        </p:nvSpPr>
        <p:spPr>
          <a:xfrm>
            <a:off x="3494546" y="341551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67CDF615-179E-AF4C-A946-8607E59D2506}"/>
              </a:ext>
            </a:extLst>
          </p:cNvPr>
          <p:cNvSpPr/>
          <p:nvPr/>
        </p:nvSpPr>
        <p:spPr>
          <a:xfrm>
            <a:off x="2257298" y="4225303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E6DCDBB9-7001-9C45-BEED-60A9CD575E34}"/>
              </a:ext>
            </a:extLst>
          </p:cNvPr>
          <p:cNvSpPr/>
          <p:nvPr/>
        </p:nvSpPr>
        <p:spPr>
          <a:xfrm>
            <a:off x="2365750" y="4954544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006F9E40-B9ED-1D4B-8BDC-1FC91B8ED5E2}"/>
              </a:ext>
            </a:extLst>
          </p:cNvPr>
          <p:cNvSpPr/>
          <p:nvPr/>
        </p:nvSpPr>
        <p:spPr>
          <a:xfrm>
            <a:off x="2365750" y="5553048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8DEB3CCD-A785-C344-AF35-B9EF6EA8B2FF}"/>
              </a:ext>
            </a:extLst>
          </p:cNvPr>
          <p:cNvSpPr/>
          <p:nvPr/>
        </p:nvSpPr>
        <p:spPr>
          <a:xfrm>
            <a:off x="1687804" y="5544760"/>
            <a:ext cx="343022" cy="237477"/>
          </a:xfrm>
          <a:prstGeom prst="roundRect">
            <a:avLst/>
          </a:prstGeom>
          <a:noFill/>
          <a:ln w="28575">
            <a:solidFill>
              <a:srgbClr val="38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>
              <a:solidFill>
                <a:srgbClr val="38D5D6"/>
              </a:solidFill>
            </a:endParaRPr>
          </a:p>
        </p:txBody>
      </p:sp>
      <p:pic>
        <p:nvPicPr>
          <p:cNvPr id="35" name="Picture 34" descr="clownfish">
            <a:extLst>
              <a:ext uri="{FF2B5EF4-FFF2-40B4-BE49-F238E27FC236}">
                <a16:creationId xmlns:a16="http://schemas.microsoft.com/office/drawing/2014/main" id="{9EA4B93D-8A9B-B64B-AA1D-F4291D6CB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2" b="4642"/>
          <a:stretch>
            <a:fillRect/>
          </a:stretch>
        </p:blipFill>
        <p:spPr bwMode="auto">
          <a:xfrm>
            <a:off x="6155311" y="1974866"/>
            <a:ext cx="2033587" cy="1243012"/>
          </a:xfrm>
          <a:prstGeom prst="rect">
            <a:avLst/>
          </a:prstGeom>
          <a:noFill/>
          <a:ln w="28575" algn="ctr">
            <a:solidFill>
              <a:srgbClr val="38D5D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77978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6D872B-38B8-4057-A4A0-372A08C7265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416DEA-8D00-4E67-B557-7A1BF7CE3126}">
  <ds:schemaRefs>
    <ds:schemaRef ds:uri="http://schemas.microsoft.com/office/2006/metadata/properties"/>
    <ds:schemaRef ds:uri="8dd429a2-b850-4aa5-85c2-8487e2b197cf"/>
    <ds:schemaRef ds:uri="http://purl.org/dc/terms/"/>
    <ds:schemaRef ds:uri="7dd0c2b8-7301-49b5-921e-ab84ec4c20a5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7C6C40-C540-4503-888A-C35498CDF9B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307</Words>
  <Application>Microsoft Office PowerPoint</Application>
  <PresentationFormat>On-screen Show (4:3)</PresentationFormat>
  <Paragraphs>71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Office Theme</vt:lpstr>
      <vt:lpstr>PowerPoint Presentation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  <vt:lpstr>Lektion 4: Klassifizierung von Korallen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Creative Culture</dc:creator>
  <cp:lastModifiedBy>Louise Cachot</cp:lastModifiedBy>
  <cp:revision>114</cp:revision>
  <cp:lastPrinted>2018-10-15T11:47:29Z</cp:lastPrinted>
  <dcterms:modified xsi:type="dcterms:W3CDTF">2020-03-27T12:37:04Z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